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11" r:id="rId1"/>
  </p:sldMasterIdLst>
  <p:sldIdLst>
    <p:sldId id="258" r:id="rId2"/>
    <p:sldId id="257" r:id="rId3"/>
    <p:sldId id="259" r:id="rId4"/>
    <p:sldId id="260" r:id="rId5"/>
    <p:sldId id="267" r:id="rId6"/>
    <p:sldId id="266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CC"/>
    <a:srgbClr val="8B09AF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05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2022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355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2150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3636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55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792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89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607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9325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141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4965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BC74B0"/>
            </a:gs>
            <a:gs pos="100000">
              <a:schemeClr val="accent1">
                <a:lumMod val="45000"/>
                <a:lumOff val="55000"/>
              </a:schemeClr>
            </a:gs>
            <a:gs pos="100000">
              <a:srgbClr val="9652A8"/>
            </a:gs>
            <a:gs pos="0">
              <a:srgbClr val="7030A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D6CB102-BD40-485B-9EC3-B03044982AF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DD3CEA7-AC94-43DA-8819-BC5990DD16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94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2" r:id="rId1"/>
    <p:sldLayoutId id="2147484213" r:id="rId2"/>
    <p:sldLayoutId id="2147484214" r:id="rId3"/>
    <p:sldLayoutId id="2147484215" r:id="rId4"/>
    <p:sldLayoutId id="2147484216" r:id="rId5"/>
    <p:sldLayoutId id="2147484217" r:id="rId6"/>
    <p:sldLayoutId id="2147484218" r:id="rId7"/>
    <p:sldLayoutId id="2147484219" r:id="rId8"/>
    <p:sldLayoutId id="2147484220" r:id="rId9"/>
    <p:sldLayoutId id="2147484221" r:id="rId10"/>
    <p:sldLayoutId id="21474842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A6A151-0AD1-9EB9-B439-5C03CC3156C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929481" y="656431"/>
            <a:ext cx="10333038" cy="5545137"/>
          </a:xfrm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br>
              <a:rPr lang="en-IN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en-US" b="0" i="0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6000" b="1" i="0" u="none" strike="noStrike" baseline="0" dirty="0">
                <a:latin typeface="Times New Roman" panose="02020603050405020304" pitchFamily="18" charset="0"/>
              </a:rPr>
              <a:t>AUDIO FEATURE EXTRACTION AND ANALYSIS USING Lib ROSA </a:t>
            </a:r>
            <a:br>
              <a:rPr lang="en-US" b="1" i="0" u="none" strike="noStrike" baseline="0" dirty="0">
                <a:latin typeface="Times New Roman" panose="02020603050405020304" pitchFamily="18" charset="0"/>
              </a:rPr>
            </a:b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186916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4C7C3-0308-2F8C-048E-C362A07AB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  <a:endParaRPr lang="en-IN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98E9E-DF6A-273A-A3E1-64D572A54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 robust framework to extract both low-level and high-level audio features using Python libraries.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the feature extraction process, enabling efficient real-time audio analysis.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Preprocessed raw audio data through noise reduction, normalization, and segmentation for improved feature quality.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extracted features can be used in various applications like speech recognition, music genre classification, and emotion detection.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516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8F315-76CA-3868-74AF-1A5BA3F00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  <a:endParaRPr lang="en-IN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0861-CD36-F6BB-7E18-D88586D87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 feature extraction involves identifying key attributes from an audio signal, such as amplitude, pitch, tempo,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frequency cepstral coefficient and harmonic content.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undamental approach in the domains of machine learning and audio signal processing.</a:t>
            </a:r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Audio features are critical for various applications like speech recognition, music classification and environmental sound analysis.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feature extraction enhances the performance of downstream machine learning models.</a:t>
            </a:r>
            <a:endParaRPr lang="en-US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07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45292-168E-DDD0-FEBD-FDDDF1CF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  <a:endParaRPr lang="en-IN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9F3AC-7EDF-D548-7605-D55118730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robust framework for extracting meaningful audio features from raw audio signals using LibROSA and machine learning techniques.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 the feature extraction process to enable real-time analysis of audio data.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and techniques like audio signal processing, perceptual linear prediction (PLP) are used for feature extraction.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goal is to create an effective and reliable model to extract features from the audio input.</a:t>
            </a: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6030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27E50-C1B2-D092-84FA-28A55EF5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AUDIO FEATURE TYPES:</a:t>
            </a:r>
            <a:endParaRPr lang="en-IN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234BF-CE50-16CD-3338-683B7BB4F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lnSpc>
                <a:spcPct val="150000"/>
              </a:lnSpc>
              <a:buClr>
                <a:srgbClr val="CC0099"/>
              </a:buClr>
              <a:buNone/>
            </a:pPr>
            <a:r>
              <a:rPr lang="en-US" b="1" dirty="0">
                <a:solidFill>
                  <a:srgbClr val="CC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1.Low level features:</a:t>
            </a:r>
          </a:p>
          <a:p>
            <a:pPr lvl="1" algn="just">
              <a:lnSpc>
                <a:spcPct val="150000"/>
              </a:lnSpc>
              <a:buClr>
                <a:srgbClr val="CC0099"/>
              </a:buClr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Amplitude: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Capturing the loudness or energy of an audio stream is amplitude extraction.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Clr>
                <a:srgbClr val="CC0099"/>
              </a:buClr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Pitch: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itch extraction in audio aims to pinpoint a sound's basic frequency.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Clr>
                <a:srgbClr val="CC0099"/>
              </a:buClr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Tempo: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Finding the beats per minute (BPM) of a rhythmic audio clip is tempo extraction.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Clr>
                <a:srgbClr val="CC0099"/>
              </a:buClr>
              <a:buNone/>
            </a:pPr>
            <a:r>
              <a:rPr lang="en-US" b="1" dirty="0">
                <a:solidFill>
                  <a:srgbClr val="CC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2.High level features:</a:t>
            </a:r>
          </a:p>
          <a:p>
            <a:pPr lvl="1" algn="just">
              <a:lnSpc>
                <a:spcPct val="150000"/>
              </a:lnSpc>
              <a:buClr>
                <a:srgbClr val="CC0099"/>
              </a:buClr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Mel – frequency cepstral coefficient: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most used feature in speech and audio analysis, which records the sound's power spectrum.</a:t>
            </a:r>
          </a:p>
          <a:p>
            <a:pPr lvl="1" algn="just">
              <a:lnSpc>
                <a:spcPct val="150000"/>
              </a:lnSpc>
              <a:buClr>
                <a:srgbClr val="CC0099"/>
              </a:buClr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Harmonic content: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Harmonic content is the additional frequencies at which a sound vibrates in addition to its fundamental frequency.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119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E4E94-9D53-0278-E4F0-F2A67DD44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AND LIBRARIES USED:</a:t>
            </a:r>
            <a:endParaRPr lang="en-IN" dirty="0">
              <a:solidFill>
                <a:srgbClr val="7030A0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F634015-2E14-C5EF-477F-8C9E46A61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2663" cy="403860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0000"/>
              </a:lnSpc>
              <a:buClr>
                <a:srgbClr val="CC0099"/>
              </a:buClr>
              <a:buNone/>
            </a:pPr>
            <a:r>
              <a:rPr lang="en-US" sz="2600" b="1" dirty="0">
                <a:solidFill>
                  <a:srgbClr val="CC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LibROSA:</a:t>
            </a:r>
          </a:p>
          <a:p>
            <a:pPr lvl="1" algn="just">
              <a:lnSpc>
                <a:spcPct val="110000"/>
              </a:lnSpc>
              <a:buClr>
                <a:srgbClr val="CC0099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LibROSA has high-level interface facilitate working with audio files.</a:t>
            </a:r>
          </a:p>
          <a:p>
            <a:pPr lvl="1" algn="just">
              <a:lnSpc>
                <a:spcPct val="110000"/>
              </a:lnSpc>
              <a:buClr>
                <a:srgbClr val="CC0099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for preprocessing audio data, feature extraction, visualization, analysis, and even more complex methods like audio source separation and music genre categorization.</a:t>
            </a:r>
          </a:p>
          <a:p>
            <a:pPr lvl="1" algn="just">
              <a:lnSpc>
                <a:spcPct val="110000"/>
              </a:lnSpc>
              <a:buClr>
                <a:srgbClr val="CC0099"/>
              </a:buClr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E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ssential features of LibROSA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are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time stretching, resampling, and audio file loading.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Clr>
                <a:srgbClr val="CC0099"/>
              </a:buClr>
              <a:buNone/>
            </a:pPr>
            <a:r>
              <a:rPr lang="en-US" sz="2600" b="1" dirty="0">
                <a:solidFill>
                  <a:srgbClr val="CC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Py – Dub: </a:t>
            </a:r>
          </a:p>
          <a:p>
            <a:pPr lvl="1" algn="just">
              <a:lnSpc>
                <a:spcPct val="110000"/>
              </a:lnSpc>
              <a:buClr>
                <a:srgbClr val="CC0099"/>
              </a:buClr>
            </a:pP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Python package that is used for preprocessing tasks, feature extraction and audio file editing.</a:t>
            </a:r>
          </a:p>
          <a:p>
            <a:pPr lvl="1" algn="just">
              <a:lnSpc>
                <a:spcPct val="110000"/>
              </a:lnSpc>
              <a:buClr>
                <a:srgbClr val="CC0099"/>
              </a:buClr>
            </a:pPr>
            <a:r>
              <a:rPr lang="en-US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It has ability to load, trim, and convert audio files into many formats</a:t>
            </a:r>
          </a:p>
          <a:p>
            <a:pPr lvl="1" algn="just">
              <a:lnSpc>
                <a:spcPct val="110000"/>
              </a:lnSpc>
              <a:buClr>
                <a:srgbClr val="CC0099"/>
              </a:buClr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Many complex features like MFCC are extracted using this package.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710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E4E94-9D53-0278-E4F0-F2A67DD44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AND LIBRARIES USED:</a:t>
            </a:r>
            <a:endParaRPr lang="en-IN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698F0-38B1-4FE5-D0F7-38DF2727C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Clr>
                <a:srgbClr val="CC0099"/>
              </a:buClr>
              <a:buNone/>
            </a:pPr>
            <a:r>
              <a:rPr lang="en-US" b="1" dirty="0">
                <a:solidFill>
                  <a:srgbClr val="CC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SciPy: </a:t>
            </a:r>
          </a:p>
          <a:p>
            <a:pPr lvl="1">
              <a:lnSpc>
                <a:spcPct val="100000"/>
              </a:lnSpc>
              <a:buClr>
                <a:srgbClr val="CC0099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essential tools for filtering, transforming, and analyzing audio signals.</a:t>
            </a:r>
          </a:p>
          <a:p>
            <a:pPr lvl="1">
              <a:lnSpc>
                <a:spcPct val="100000"/>
              </a:lnSpc>
              <a:buClr>
                <a:srgbClr val="CC0099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for applying filters and detecting key signal attributes before extracting features.</a:t>
            </a:r>
          </a:p>
          <a:p>
            <a:pPr lvl="1">
              <a:lnSpc>
                <a:spcPct val="100000"/>
              </a:lnSpc>
              <a:buClr>
                <a:srgbClr val="CC0099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combined with libraries like LibROSA for extracting higher-level audio features.</a:t>
            </a:r>
          </a:p>
          <a:p>
            <a:pPr marL="342900" indent="-342900">
              <a:lnSpc>
                <a:spcPct val="100000"/>
              </a:lnSpc>
              <a:buClr>
                <a:srgbClr val="CC0099"/>
              </a:buClr>
              <a:buFont typeface="Arial" panose="020B0604020202020204" pitchFamily="34" charset="0"/>
              <a:buChar char="•"/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118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233ED-1D36-BBBB-EA55-6A0DF7DF1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EXTRACTION TECHNIQUES:</a:t>
            </a:r>
            <a:endParaRPr lang="en-IN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9515F-AE47-5CF2-E5F1-BEDAF30BC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lnSpc>
                <a:spcPct val="120000"/>
              </a:lnSpc>
              <a:buClr>
                <a:srgbClr val="CC0099"/>
              </a:buClr>
              <a:buNone/>
            </a:pPr>
            <a:r>
              <a:rPr lang="en-US" sz="2400" b="1" dirty="0">
                <a:solidFill>
                  <a:srgbClr val="CC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Audio Signal Processing:</a:t>
            </a:r>
          </a:p>
          <a:p>
            <a:pPr lvl="1" algn="just">
              <a:lnSpc>
                <a:spcPct val="120000"/>
              </a:lnSpc>
              <a:buClr>
                <a:srgbClr val="CC0099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Audio Signals includes speech, music, and ambient noise, each with distinct processing needs.</a:t>
            </a:r>
          </a:p>
          <a:p>
            <a:pPr lvl="1" algn="just">
              <a:lnSpc>
                <a:spcPct val="120000"/>
              </a:lnSpc>
              <a:buClr>
                <a:srgbClr val="CC0099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Audio signals can be analog signals or digital signals, with conversions handled by ADC and DAC components.</a:t>
            </a:r>
          </a:p>
          <a:p>
            <a:pPr lvl="1" algn="just">
              <a:lnSpc>
                <a:spcPct val="120000"/>
              </a:lnSpc>
              <a:buClr>
                <a:srgbClr val="CC0099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role of feature extraction is crucial to proper machine learning performance; it concentrates on wavelet, temporal, frequency, spatial, and time-frequency features.</a:t>
            </a:r>
          </a:p>
          <a:p>
            <a:pPr marL="0" indent="0" algn="just">
              <a:lnSpc>
                <a:spcPct val="120000"/>
              </a:lnSpc>
              <a:buClr>
                <a:srgbClr val="CC0099"/>
              </a:buClr>
              <a:buNone/>
            </a:pPr>
            <a:r>
              <a:rPr lang="en-US" sz="2400" b="1" dirty="0">
                <a:solidFill>
                  <a:srgbClr val="CC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Perceptual Linear Prediction:</a:t>
            </a:r>
          </a:p>
          <a:p>
            <a:pPr lvl="1" algn="just">
              <a:lnSpc>
                <a:spcPct val="120000"/>
              </a:lnSpc>
              <a:buClr>
                <a:srgbClr val="CC0099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method that mimics how humans hear to analyze audio, especially speech.</a:t>
            </a:r>
          </a:p>
          <a:p>
            <a:pPr lvl="1" algn="just">
              <a:lnSpc>
                <a:spcPct val="120000"/>
              </a:lnSpc>
              <a:buClr>
                <a:srgbClr val="CC0099"/>
              </a:buClr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uses loudness and frequency sensitivity to account for the human ear's unique sound perception, and then use linear prediction to extract the primary speech elements.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050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44AA2-FD7C-27D8-D96E-ABA12DF15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ARCHITECTURE:</a:t>
            </a:r>
            <a:endParaRPr lang="en-IN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1940582-82DE-FEF0-A735-CED684853354}"/>
              </a:ext>
            </a:extLst>
          </p:cNvPr>
          <p:cNvSpPr/>
          <p:nvPr/>
        </p:nvSpPr>
        <p:spPr>
          <a:xfrm>
            <a:off x="5843478" y="2619987"/>
            <a:ext cx="2401454" cy="9051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Pre-emphasis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216F243-6416-BC35-55C8-4A4E8044F315}"/>
              </a:ext>
            </a:extLst>
          </p:cNvPr>
          <p:cNvSpPr/>
          <p:nvPr/>
        </p:nvSpPr>
        <p:spPr>
          <a:xfrm>
            <a:off x="2697203" y="4830249"/>
            <a:ext cx="2401454" cy="9051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Ceptrum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BF164F7-773F-195C-34F9-99F536441AE4}"/>
              </a:ext>
            </a:extLst>
          </p:cNvPr>
          <p:cNvSpPr/>
          <p:nvPr/>
        </p:nvSpPr>
        <p:spPr>
          <a:xfrm>
            <a:off x="5843478" y="4830249"/>
            <a:ext cx="2401454" cy="9051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Mel- Frequency Wrapping 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108D0FD-CB57-48A5-C57E-9F45A91C42DD}"/>
              </a:ext>
            </a:extLst>
          </p:cNvPr>
          <p:cNvSpPr/>
          <p:nvPr/>
        </p:nvSpPr>
        <p:spPr>
          <a:xfrm>
            <a:off x="9023558" y="4830249"/>
            <a:ext cx="2401454" cy="9051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Fast Fourier</a:t>
            </a:r>
          </a:p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Transform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66B3FDD-ADE4-3225-796C-71844498D56E}"/>
              </a:ext>
            </a:extLst>
          </p:cNvPr>
          <p:cNvSpPr/>
          <p:nvPr/>
        </p:nvSpPr>
        <p:spPr>
          <a:xfrm>
            <a:off x="9023558" y="2619987"/>
            <a:ext cx="2401454" cy="9051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i="0" u="none" strike="noStrike"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Lib ROSA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C92720-9A1C-B202-C6BD-E722A016C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52" y="1825017"/>
            <a:ext cx="2347329" cy="2347329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5E08E3A3-E8CD-48DB-78DA-C44014231440}"/>
              </a:ext>
            </a:extLst>
          </p:cNvPr>
          <p:cNvSpPr/>
          <p:nvPr/>
        </p:nvSpPr>
        <p:spPr>
          <a:xfrm rot="16200000">
            <a:off x="8482677" y="2825726"/>
            <a:ext cx="303137" cy="430210"/>
          </a:xfrm>
          <a:prstGeom prst="downArrow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D5E93EB1-3D35-A7D9-22B8-568A8B36CCF8}"/>
              </a:ext>
            </a:extLst>
          </p:cNvPr>
          <p:cNvSpPr/>
          <p:nvPr/>
        </p:nvSpPr>
        <p:spPr>
          <a:xfrm>
            <a:off x="10072716" y="3962595"/>
            <a:ext cx="303137" cy="430210"/>
          </a:xfrm>
          <a:prstGeom prst="downArrow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0E95AD0C-520E-4C42-E767-443EC2B1CB30}"/>
              </a:ext>
            </a:extLst>
          </p:cNvPr>
          <p:cNvSpPr/>
          <p:nvPr/>
        </p:nvSpPr>
        <p:spPr>
          <a:xfrm rot="5400000">
            <a:off x="8472507" y="5067726"/>
            <a:ext cx="303137" cy="430210"/>
          </a:xfrm>
          <a:prstGeom prst="downArrow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7B7040A3-78F2-33F3-E51C-CD1EC60155F2}"/>
              </a:ext>
            </a:extLst>
          </p:cNvPr>
          <p:cNvSpPr/>
          <p:nvPr/>
        </p:nvSpPr>
        <p:spPr>
          <a:xfrm rot="5400000">
            <a:off x="5292427" y="5080047"/>
            <a:ext cx="303137" cy="430210"/>
          </a:xfrm>
          <a:prstGeom prst="downArrow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01608717-28E7-FA6F-28B6-CADC12CE9A11}"/>
              </a:ext>
            </a:extLst>
          </p:cNvPr>
          <p:cNvSpPr/>
          <p:nvPr/>
        </p:nvSpPr>
        <p:spPr>
          <a:xfrm rot="16200000">
            <a:off x="2959314" y="2825724"/>
            <a:ext cx="303137" cy="43021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48ACAA0-7D6A-6819-BC8B-017D41AE84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169" y="2341299"/>
            <a:ext cx="1399059" cy="1399059"/>
          </a:xfrm>
          <a:prstGeom prst="rect">
            <a:avLst/>
          </a:prstGeom>
        </p:spPr>
      </p:pic>
      <p:sp>
        <p:nvSpPr>
          <p:cNvPr id="18" name="Arrow: Down 17">
            <a:extLst>
              <a:ext uri="{FF2B5EF4-FFF2-40B4-BE49-F238E27FC236}">
                <a16:creationId xmlns:a16="http://schemas.microsoft.com/office/drawing/2014/main" id="{7DECB9D3-2C20-372E-99D9-3D70B2D439A3}"/>
              </a:ext>
            </a:extLst>
          </p:cNvPr>
          <p:cNvSpPr/>
          <p:nvPr/>
        </p:nvSpPr>
        <p:spPr>
          <a:xfrm rot="16200000">
            <a:off x="5228273" y="2825725"/>
            <a:ext cx="303137" cy="430210"/>
          </a:xfrm>
          <a:prstGeom prst="downArrow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AFBFBF-CC8B-691D-0995-D4C10C0F3A7D}"/>
              </a:ext>
            </a:extLst>
          </p:cNvPr>
          <p:cNvSpPr txBox="1"/>
          <p:nvPr/>
        </p:nvSpPr>
        <p:spPr>
          <a:xfrm>
            <a:off x="642483" y="3931032"/>
            <a:ext cx="1552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Speech Signal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6B24CC-14C0-BBCB-38EF-B5B4B613619D}"/>
              </a:ext>
            </a:extLst>
          </p:cNvPr>
          <p:cNvSpPr txBox="1"/>
          <p:nvPr/>
        </p:nvSpPr>
        <p:spPr>
          <a:xfrm>
            <a:off x="8023906" y="5803525"/>
            <a:ext cx="1220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Spectrum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E321860E-88D0-669F-B42C-0B244DB893E3}"/>
              </a:ext>
            </a:extLst>
          </p:cNvPr>
          <p:cNvSpPr/>
          <p:nvPr/>
        </p:nvSpPr>
        <p:spPr>
          <a:xfrm rot="5400000">
            <a:off x="2153099" y="5067727"/>
            <a:ext cx="303137" cy="430210"/>
          </a:xfrm>
          <a:prstGeom prst="downArrow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4E60CE-D747-2533-31F2-566DFEF86E01}"/>
              </a:ext>
            </a:extLst>
          </p:cNvPr>
          <p:cNvSpPr txBox="1"/>
          <p:nvPr/>
        </p:nvSpPr>
        <p:spPr>
          <a:xfrm>
            <a:off x="408767" y="5074615"/>
            <a:ext cx="1680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Mel-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Cepstrum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772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00C9A-03D3-4399-E82F-555991001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APPLICATIONS:</a:t>
            </a:r>
            <a:endParaRPr lang="en-IN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68EE5-8507-409A-990A-8F6E66FC9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real-time emotion detection systems using voice analysis for mental health monitoring.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music recommendation systems by integrating advanced audio features for personalized user experiences.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robust audio-based security systems for speaker identification and authentication.</a:t>
            </a:r>
          </a:p>
          <a:p>
            <a:pPr algn="just">
              <a:lnSpc>
                <a:spcPct val="100000"/>
              </a:lnSpc>
              <a:buClr>
                <a:srgbClr val="CC0099"/>
              </a:buClr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extracted features for automatic subtitle generation and multi-lingual speech-to-text conversion in media content.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00595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Custom 1">
      <a:dk1>
        <a:sysClr val="windowText" lastClr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FFFFFF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746</TotalTime>
  <Words>687</Words>
  <Application>Microsoft Office PowerPoint</Application>
  <PresentationFormat>Widescreen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Corbel</vt:lpstr>
      <vt:lpstr>Times New Roman</vt:lpstr>
      <vt:lpstr>Basis</vt:lpstr>
      <vt:lpstr>  AUDIO FEATURE EXTRACTION AND ANALYSIS USING Lib ROSA  </vt:lpstr>
      <vt:lpstr>INTRODUCTION:</vt:lpstr>
      <vt:lpstr>OBJECTIVE:</vt:lpstr>
      <vt:lpstr>AUDIO FEATURE TYPES:</vt:lpstr>
      <vt:lpstr>TOOLS AND LIBRARIES USED:</vt:lpstr>
      <vt:lpstr>TOOLS AND LIBRARIES USED:</vt:lpstr>
      <vt:lpstr>EXTRACTION TECHNIQUES:</vt:lpstr>
      <vt:lpstr>ARCHITECTURE:</vt:lpstr>
      <vt:lpstr>FUTURE APPLICATIONS:</vt:lpstr>
      <vt:lpstr>CONCLUSION: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kanishgaa arunkumar</dc:creator>
  <cp:lastModifiedBy>Mr. Giri</cp:lastModifiedBy>
  <cp:revision>8</cp:revision>
  <dcterms:created xsi:type="dcterms:W3CDTF">2024-10-01T17:02:41Z</dcterms:created>
  <dcterms:modified xsi:type="dcterms:W3CDTF">2025-02-07T12:30:30Z</dcterms:modified>
</cp:coreProperties>
</file>

<file path=docProps/thumbnail.jpeg>
</file>